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2"/>
  </p:notesMasterIdLst>
  <p:handoutMasterIdLst>
    <p:handoutMasterId r:id="rId23"/>
  </p:handoutMasterIdLst>
  <p:sldIdLst>
    <p:sldId id="256" r:id="rId2"/>
    <p:sldId id="280" r:id="rId3"/>
    <p:sldId id="288" r:id="rId4"/>
    <p:sldId id="257" r:id="rId5"/>
    <p:sldId id="277" r:id="rId6"/>
    <p:sldId id="258" r:id="rId7"/>
    <p:sldId id="259" r:id="rId8"/>
    <p:sldId id="262" r:id="rId9"/>
    <p:sldId id="261" r:id="rId10"/>
    <p:sldId id="263" r:id="rId11"/>
    <p:sldId id="268" r:id="rId12"/>
    <p:sldId id="282" r:id="rId13"/>
    <p:sldId id="283" r:id="rId14"/>
    <p:sldId id="285" r:id="rId15"/>
    <p:sldId id="290" r:id="rId16"/>
    <p:sldId id="287" r:id="rId17"/>
    <p:sldId id="270" r:id="rId18"/>
    <p:sldId id="271" r:id="rId19"/>
    <p:sldId id="272" r:id="rId20"/>
    <p:sldId id="274"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77987" autoAdjust="0"/>
  </p:normalViewPr>
  <p:slideViewPr>
    <p:cSldViewPr>
      <p:cViewPr varScale="1">
        <p:scale>
          <a:sx n="70" d="100"/>
          <a:sy n="70" d="100"/>
        </p:scale>
        <p:origin x="20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649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8132" y="0"/>
            <a:ext cx="3043343" cy="466495"/>
          </a:xfrm>
          <a:prstGeom prst="rect">
            <a:avLst/>
          </a:prstGeom>
        </p:spPr>
        <p:txBody>
          <a:bodyPr vert="horz" lIns="91440" tIns="45720" rIns="91440" bIns="45720" rtlCol="0"/>
          <a:lstStyle>
            <a:lvl1pPr algn="r">
              <a:defRPr sz="1200"/>
            </a:lvl1pPr>
          </a:lstStyle>
          <a:p>
            <a:fld id="{D7A93B85-1F09-49C8-BEE2-9A01FB947F1D}" type="datetimeFigureOut">
              <a:rPr lang="fr-CA" smtClean="0"/>
              <a:t>2022-06-06</a:t>
            </a:fld>
            <a:endParaRPr lang="fr-CA"/>
          </a:p>
        </p:txBody>
      </p:sp>
      <p:sp>
        <p:nvSpPr>
          <p:cNvPr id="4" name="Espace réservé du pied de page 3"/>
          <p:cNvSpPr>
            <a:spLocks noGrp="1"/>
          </p:cNvSpPr>
          <p:nvPr>
            <p:ph type="ftr" sz="quarter" idx="2"/>
          </p:nvPr>
        </p:nvSpPr>
        <p:spPr>
          <a:xfrm>
            <a:off x="0" y="8842605"/>
            <a:ext cx="3043343" cy="46649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2" y="8842605"/>
            <a:ext cx="3043343" cy="466495"/>
          </a:xfrm>
          <a:prstGeom prst="rect">
            <a:avLst/>
          </a:prstGeom>
        </p:spPr>
        <p:txBody>
          <a:bodyPr vert="horz" lIns="91440" tIns="45720" rIns="91440" bIns="45720" rtlCol="0" anchor="b"/>
          <a:lstStyle>
            <a:lvl1pPr algn="r">
              <a:defRPr sz="1200"/>
            </a:lvl1pPr>
          </a:lstStyle>
          <a:p>
            <a:fld id="{77F65AD2-EBCA-4650-94DC-C1FC0AB0B386}" type="slidenum">
              <a:rPr lang="fr-CA" smtClean="0"/>
              <a:t>‹N°›</a:t>
            </a:fld>
            <a:endParaRPr lang="fr-CA"/>
          </a:p>
        </p:txBody>
      </p:sp>
    </p:spTree>
    <p:extLst>
      <p:ext uri="{BB962C8B-B14F-4D97-AF65-F5344CB8AC3E}">
        <p14:creationId xmlns:p14="http://schemas.microsoft.com/office/powerpoint/2010/main" val="4468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649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6495"/>
          </a:xfrm>
          <a:prstGeom prst="rect">
            <a:avLst/>
          </a:prstGeom>
        </p:spPr>
        <p:txBody>
          <a:bodyPr vert="horz" lIns="91440" tIns="45720" rIns="91440" bIns="45720" rtlCol="0"/>
          <a:lstStyle>
            <a:lvl1pPr algn="r">
              <a:defRPr sz="1200"/>
            </a:lvl1pPr>
          </a:lstStyle>
          <a:p>
            <a:fld id="{38A34E89-AB6A-41E7-AF6E-B2BDA325BD22}" type="datetimeFigureOut">
              <a:rPr lang="fr-CA" smtClean="0"/>
              <a:t>2022-06-06</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02310" y="4480729"/>
            <a:ext cx="5618480" cy="366510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605"/>
            <a:ext cx="3043343" cy="46649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605"/>
            <a:ext cx="3043343" cy="466495"/>
          </a:xfrm>
          <a:prstGeom prst="rect">
            <a:avLst/>
          </a:prstGeom>
        </p:spPr>
        <p:txBody>
          <a:bodyPr vert="horz" lIns="91440" tIns="45720" rIns="91440" bIns="45720" rtlCol="0" anchor="b"/>
          <a:lstStyle>
            <a:lvl1pPr algn="r">
              <a:defRPr sz="1200"/>
            </a:lvl1pPr>
          </a:lstStyle>
          <a:p>
            <a:fld id="{1ACDA599-BC50-4B67-8717-6C353B5A774B}" type="slidenum">
              <a:rPr lang="fr-CA" smtClean="0"/>
              <a:t>‹N°›</a:t>
            </a:fld>
            <a:endParaRPr lang="fr-CA"/>
          </a:p>
        </p:txBody>
      </p:sp>
    </p:spTree>
    <p:extLst>
      <p:ext uri="{BB962C8B-B14F-4D97-AF65-F5344CB8AC3E}">
        <p14:creationId xmlns:p14="http://schemas.microsoft.com/office/powerpoint/2010/main" val="129299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Le camp de jour NDIP retourne à la normale.</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Plus de mesures sanitaires obligatoires. Nous suivons tout de même les recommandations faites par l’Association des camps du Québec.</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Le camp de jour retourne au Carrefour Notre-Dame pour tout l’été.</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Nous offrons une programmation plus stimulante avec des activités variées. Nous reprenons aussi les activités sur le territoire soit la piscine, le club nautique, etc.</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Aucune sortie pour cet été. Nous organisons tout de même des activités spéciales chaque jeudi.</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Autres points</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2</a:t>
            </a:fld>
            <a:endParaRPr lang="fr-CA"/>
          </a:p>
        </p:txBody>
      </p:sp>
    </p:spTree>
    <p:extLst>
      <p:ext uri="{BB962C8B-B14F-4D97-AF65-F5344CB8AC3E}">
        <p14:creationId xmlns:p14="http://schemas.microsoft.com/office/powerpoint/2010/main" val="241059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13</a:t>
            </a:fld>
            <a:endParaRPr lang="fr-CA"/>
          </a:p>
        </p:txBody>
      </p:sp>
    </p:spTree>
    <p:extLst>
      <p:ext uri="{BB962C8B-B14F-4D97-AF65-F5344CB8AC3E}">
        <p14:creationId xmlns:p14="http://schemas.microsoft.com/office/powerpoint/2010/main" val="380674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14</a:t>
            </a:fld>
            <a:endParaRPr lang="fr-CA"/>
          </a:p>
        </p:txBody>
      </p:sp>
    </p:spTree>
    <p:extLst>
      <p:ext uri="{BB962C8B-B14F-4D97-AF65-F5344CB8AC3E}">
        <p14:creationId xmlns:p14="http://schemas.microsoft.com/office/powerpoint/2010/main" val="267265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17</a:t>
            </a:fld>
            <a:endParaRPr lang="fr-CA"/>
          </a:p>
        </p:txBody>
      </p:sp>
    </p:spTree>
    <p:extLst>
      <p:ext uri="{BB962C8B-B14F-4D97-AF65-F5344CB8AC3E}">
        <p14:creationId xmlns:p14="http://schemas.microsoft.com/office/powerpoint/2010/main" val="390858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4</a:t>
            </a:fld>
            <a:endParaRPr lang="fr-CA"/>
          </a:p>
        </p:txBody>
      </p:sp>
    </p:spTree>
    <p:extLst>
      <p:ext uri="{BB962C8B-B14F-4D97-AF65-F5344CB8AC3E}">
        <p14:creationId xmlns:p14="http://schemas.microsoft.com/office/powerpoint/2010/main" val="8467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***À modifier selon les affectations des groupes***</a:t>
            </a:r>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5</a:t>
            </a:fld>
            <a:endParaRPr lang="fr-CA"/>
          </a:p>
        </p:txBody>
      </p:sp>
    </p:spTree>
    <p:extLst>
      <p:ext uri="{BB962C8B-B14F-4D97-AF65-F5344CB8AC3E}">
        <p14:creationId xmlns:p14="http://schemas.microsoft.com/office/powerpoint/2010/main" val="44775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6</a:t>
            </a:fld>
            <a:endParaRPr lang="fr-CA"/>
          </a:p>
        </p:txBody>
      </p:sp>
    </p:spTree>
    <p:extLst>
      <p:ext uri="{BB962C8B-B14F-4D97-AF65-F5344CB8AC3E}">
        <p14:creationId xmlns:p14="http://schemas.microsoft.com/office/powerpoint/2010/main" val="247269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7</a:t>
            </a:fld>
            <a:endParaRPr lang="fr-CA"/>
          </a:p>
        </p:txBody>
      </p:sp>
    </p:spTree>
    <p:extLst>
      <p:ext uri="{BB962C8B-B14F-4D97-AF65-F5344CB8AC3E}">
        <p14:creationId xmlns:p14="http://schemas.microsoft.com/office/powerpoint/2010/main" val="281553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a:t>Pour les participants</a:t>
            </a:r>
            <a:r>
              <a:rPr lang="fr-CA" baseline="0" dirty="0"/>
              <a:t> qui sont en mesure, nous les intégrerons dans les groupes. </a:t>
            </a:r>
          </a:p>
          <a:p>
            <a:pPr marL="171450" indent="-171450">
              <a:buFont typeface="Arial" panose="020B0604020202020204" pitchFamily="34" charset="0"/>
              <a:buChar char="•"/>
            </a:pPr>
            <a:r>
              <a:rPr lang="fr-CA" baseline="0" dirty="0"/>
              <a:t>Une programmation adaptée sera offerte au programme d’accompagnement pour permettre de bien répondre à leurs besoins.</a:t>
            </a:r>
          </a:p>
          <a:p>
            <a:pPr marL="171450" indent="-171450">
              <a:buFont typeface="Arial" panose="020B0604020202020204" pitchFamily="34" charset="0"/>
              <a:buChar char="•"/>
            </a:pPr>
            <a:r>
              <a:rPr lang="fr-CA" baseline="0" dirty="0"/>
              <a:t>Se joindrons pour les activités spéciales </a:t>
            </a:r>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8</a:t>
            </a:fld>
            <a:endParaRPr lang="fr-CA"/>
          </a:p>
        </p:txBody>
      </p:sp>
    </p:spTree>
    <p:extLst>
      <p:ext uri="{BB962C8B-B14F-4D97-AF65-F5344CB8AC3E}">
        <p14:creationId xmlns:p14="http://schemas.microsoft.com/office/powerpoint/2010/main" val="336144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9</a:t>
            </a:fld>
            <a:endParaRPr lang="fr-CA"/>
          </a:p>
        </p:txBody>
      </p:sp>
    </p:spTree>
    <p:extLst>
      <p:ext uri="{BB962C8B-B14F-4D97-AF65-F5344CB8AC3E}">
        <p14:creationId xmlns:p14="http://schemas.microsoft.com/office/powerpoint/2010/main" val="280111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a:t>Code de</a:t>
            </a:r>
            <a:r>
              <a:rPr lang="fr-CA" baseline="0" dirty="0"/>
              <a:t> vie: le code de vie inclut dans l’Info Camp.</a:t>
            </a:r>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11</a:t>
            </a:fld>
            <a:endParaRPr lang="fr-CA"/>
          </a:p>
        </p:txBody>
      </p:sp>
    </p:spTree>
    <p:extLst>
      <p:ext uri="{BB962C8B-B14F-4D97-AF65-F5344CB8AC3E}">
        <p14:creationId xmlns:p14="http://schemas.microsoft.com/office/powerpoint/2010/main" val="22425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1ACDA599-BC50-4B67-8717-6C353B5A774B}" type="slidenum">
              <a:rPr lang="fr-CA" smtClean="0"/>
              <a:t>12</a:t>
            </a:fld>
            <a:endParaRPr lang="fr-CA"/>
          </a:p>
        </p:txBody>
      </p:sp>
    </p:spTree>
    <p:extLst>
      <p:ext uri="{BB962C8B-B14F-4D97-AF65-F5344CB8AC3E}">
        <p14:creationId xmlns:p14="http://schemas.microsoft.com/office/powerpoint/2010/main" val="395306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26718642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7954460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60633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8169481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1343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7079837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774265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404070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5363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06151668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8894712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425214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65705987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4644595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8026119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7905565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6/6/2022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181155721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ransition spd="slow">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quebec.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campdejour@ndip.org"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hyperlink" Target="mailto:jderepentigny@ndip.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990600" y="1407867"/>
            <a:ext cx="6495272" cy="2754997"/>
          </a:xfrm>
        </p:spPr>
        <p:txBody>
          <a:bodyPr>
            <a:normAutofit/>
          </a:bodyPr>
          <a:lstStyle/>
          <a:p>
            <a:r>
              <a:rPr lang="fr-CA" dirty="0"/>
              <a:t>Rencontre </a:t>
            </a:r>
            <a:br>
              <a:rPr lang="fr-CA" dirty="0"/>
            </a:br>
            <a:r>
              <a:rPr lang="fr-CA" dirty="0"/>
              <a:t>de parents</a:t>
            </a:r>
            <a:br>
              <a:rPr lang="fr-CA" dirty="0"/>
            </a:br>
            <a:r>
              <a:rPr lang="fr-CA" dirty="0"/>
              <a:t>Été 2022</a:t>
            </a:r>
          </a:p>
        </p:txBody>
      </p:sp>
      <p:pic>
        <p:nvPicPr>
          <p:cNvPr id="2052" name="Picture 4" descr="Happy families clipart 5 » Clipart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35" y="1407867"/>
            <a:ext cx="3201818" cy="275712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495800"/>
            <a:ext cx="2768895" cy="1905000"/>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2292401" cy="1455931"/>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819252"/>
            <a:ext cx="6589199" cy="1280890"/>
          </a:xfrm>
        </p:spPr>
        <p:txBody>
          <a:bodyPr>
            <a:normAutofit/>
          </a:bodyPr>
          <a:lstStyle/>
          <a:p>
            <a:pPr algn="ctr"/>
            <a:r>
              <a:rPr lang="fr-CA" dirty="0"/>
              <a:t>Politique d’administration des médicaments</a:t>
            </a:r>
          </a:p>
        </p:txBody>
      </p:sp>
      <p:sp>
        <p:nvSpPr>
          <p:cNvPr id="3" name="Espace réservé du contenu 2"/>
          <p:cNvSpPr>
            <a:spLocks noGrp="1"/>
          </p:cNvSpPr>
          <p:nvPr>
            <p:ph idx="1"/>
          </p:nvPr>
        </p:nvSpPr>
        <p:spPr/>
        <p:txBody>
          <a:bodyPr/>
          <a:lstStyle/>
          <a:p>
            <a:endParaRPr lang="fr-CA" dirty="0"/>
          </a:p>
          <a:p>
            <a:r>
              <a:rPr lang="fr-CA" dirty="0"/>
              <a:t>Le Camp de jour NDIP s’engage à appliquer une politique stricte quant à l’administration des médicaments des enfants.</a:t>
            </a:r>
          </a:p>
          <a:p>
            <a:endParaRPr lang="fr-CA" dirty="0"/>
          </a:p>
          <a:p>
            <a:r>
              <a:rPr lang="fr-CA" dirty="0"/>
              <a:t>Le Camp de jour NDIP ne donne aucun médicament sans l’approbation dans la fiche du participant.</a:t>
            </a:r>
          </a:p>
        </p:txBody>
      </p:sp>
      <p:pic>
        <p:nvPicPr>
          <p:cNvPr id="4" name="Image 3"/>
          <p:cNvPicPr>
            <a:picLocks noChangeAspect="1"/>
          </p:cNvPicPr>
          <p:nvPr/>
        </p:nvPicPr>
        <p:blipFill>
          <a:blip r:embed="rId2" cstate="print"/>
          <a:stretch>
            <a:fillRect/>
          </a:stretch>
        </p:blipFill>
        <p:spPr>
          <a:xfrm>
            <a:off x="3429000" y="4495800"/>
            <a:ext cx="2874392" cy="2246456"/>
          </a:xfrm>
          <a:prstGeom prst="rect">
            <a:avLst/>
          </a:prstGeom>
        </p:spPr>
      </p:pic>
    </p:spTree>
  </p:cSld>
  <p:clrMapOvr>
    <a:masterClrMapping/>
  </p:clrMapOvr>
  <p:transition spd="slow"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381000"/>
            <a:ext cx="6500113" cy="1295400"/>
          </a:xfrm>
        </p:spPr>
        <p:txBody>
          <a:bodyPr>
            <a:normAutofit/>
          </a:bodyPr>
          <a:lstStyle/>
          <a:p>
            <a:pPr algn="ctr"/>
            <a:r>
              <a:rPr lang="fr-CA" dirty="0"/>
              <a:t> Code de vie et règlements</a:t>
            </a:r>
          </a:p>
        </p:txBody>
      </p:sp>
      <p:sp>
        <p:nvSpPr>
          <p:cNvPr id="3" name="Espace réservé du contenu 2"/>
          <p:cNvSpPr>
            <a:spLocks noGrp="1"/>
          </p:cNvSpPr>
          <p:nvPr>
            <p:ph idx="1"/>
          </p:nvPr>
        </p:nvSpPr>
        <p:spPr>
          <a:xfrm>
            <a:off x="990600" y="1219200"/>
            <a:ext cx="6347714" cy="3880773"/>
          </a:xfrm>
        </p:spPr>
        <p:txBody>
          <a:bodyPr>
            <a:normAutofit/>
          </a:bodyPr>
          <a:lstStyle/>
          <a:p>
            <a:r>
              <a:rPr lang="fr-CA" dirty="0"/>
              <a:t>Présentation du code de vie</a:t>
            </a:r>
          </a:p>
          <a:p>
            <a:endParaRPr lang="fr-CA" dirty="0"/>
          </a:p>
          <a:p>
            <a:r>
              <a:rPr lang="fr-CA" dirty="0"/>
              <a:t>Système d’avertissements</a:t>
            </a:r>
          </a:p>
          <a:p>
            <a:endParaRPr lang="fr-CA" dirty="0"/>
          </a:p>
          <a:p>
            <a:r>
              <a:rPr lang="fr-CA" dirty="0"/>
              <a:t>Interdiction d’apporter des jouets de la maison</a:t>
            </a:r>
          </a:p>
          <a:p>
            <a:pPr marL="0" indent="0">
              <a:buNone/>
            </a:pPr>
            <a:endParaRPr lang="fr-CA" dirty="0"/>
          </a:p>
          <a:p>
            <a:r>
              <a:rPr lang="fr-CA" dirty="0"/>
              <a:t>Objets perdus – mode de fonctionnement : nous vous demandons de bien identifier tous les objets appartenant à votre enfant. </a:t>
            </a:r>
          </a:p>
        </p:txBody>
      </p:sp>
      <p:pic>
        <p:nvPicPr>
          <p:cNvPr id="4098" name="Picture 2" descr="Fairytale Castle Clipart - Daylight Savings Time Clipart – Stunning free  transparent png clipart images free download">
            <a:extLst>
              <a:ext uri="{FF2B5EF4-FFF2-40B4-BE49-F238E27FC236}">
                <a16:creationId xmlns:a16="http://schemas.microsoft.com/office/drawing/2014/main" id="{2F4570C3-04C4-467E-89D2-FB49E273640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717" b="92978" l="9405" r="90000">
                        <a14:foregroundMark x1="53929" y1="8717" x2="53929" y2="8717"/>
                        <a14:foregroundMark x1="21786" y1="90920" x2="21786" y2="90920"/>
                        <a14:foregroundMark x1="68452" y1="91525" x2="68452" y2="91525"/>
                        <a14:foregroundMark x1="30119" y1="92010" x2="30119" y2="92010"/>
                        <a14:foregroundMark x1="90119" y1="71065" x2="90119" y2="71065"/>
                        <a14:foregroundMark x1="70476" y1="92978" x2="70476" y2="92978"/>
                        <a14:foregroundMark x1="29524" y1="93099" x2="29524" y2="93099"/>
                        <a14:foregroundMark x1="9405" y1="69976" x2="9405" y2="69976"/>
                      </a14:backgroundRemoval>
                    </a14:imgEffect>
                  </a14:imgLayer>
                </a14:imgProps>
              </a:ext>
              <a:ext uri="{28A0092B-C50C-407E-A947-70E740481C1C}">
                <a14:useLocalDpi xmlns:a14="http://schemas.microsoft.com/office/drawing/2010/main" val="0"/>
              </a:ext>
            </a:extLst>
          </a:blip>
          <a:srcRect/>
          <a:stretch>
            <a:fillRect/>
          </a:stretch>
        </p:blipFill>
        <p:spPr bwMode="auto">
          <a:xfrm>
            <a:off x="6019800" y="3657600"/>
            <a:ext cx="3254481"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6302" y="228600"/>
            <a:ext cx="6705601" cy="1320800"/>
          </a:xfrm>
        </p:spPr>
        <p:txBody>
          <a:bodyPr/>
          <a:lstStyle/>
          <a:p>
            <a:r>
              <a:rPr lang="fr-CA" dirty="0"/>
              <a:t>Règles et hygiène concernant la COVID-19</a:t>
            </a:r>
          </a:p>
        </p:txBody>
      </p:sp>
      <p:sp>
        <p:nvSpPr>
          <p:cNvPr id="3" name="Espace réservé du contenu 2"/>
          <p:cNvSpPr>
            <a:spLocks noGrp="1"/>
          </p:cNvSpPr>
          <p:nvPr>
            <p:ph idx="1"/>
          </p:nvPr>
        </p:nvSpPr>
        <p:spPr>
          <a:xfrm>
            <a:off x="609600" y="1973242"/>
            <a:ext cx="7359162" cy="2911515"/>
          </a:xfrm>
        </p:spPr>
        <p:style>
          <a:lnRef idx="2">
            <a:schemeClr val="accent1"/>
          </a:lnRef>
          <a:fillRef idx="1">
            <a:schemeClr val="lt1"/>
          </a:fillRef>
          <a:effectRef idx="0">
            <a:schemeClr val="accent1"/>
          </a:effectRef>
          <a:fontRef idx="minor">
            <a:schemeClr val="dk1"/>
          </a:fontRef>
        </p:style>
        <p:txBody>
          <a:bodyPr>
            <a:noAutofit/>
          </a:bodyPr>
          <a:lstStyle/>
          <a:p>
            <a:pPr fontAlgn="base"/>
            <a:r>
              <a:rPr lang="fr-CA" sz="1600" dirty="0"/>
              <a:t>Toutes les mesures sanitaires sont levées pour l’été 2022. Nous continuons de suivre les recommandations de l’Association des camps du Québec.</a:t>
            </a:r>
          </a:p>
          <a:p>
            <a:pPr fontAlgn="base"/>
            <a:r>
              <a:rPr lang="fr-CA" sz="1600" dirty="0"/>
              <a:t>Les enfants se laveront les mains fréquemment tout au long de la journée. Notamment, avant les repas.</a:t>
            </a:r>
          </a:p>
          <a:p>
            <a:pPr fontAlgn="base"/>
            <a:r>
              <a:rPr lang="fr-CA" sz="1600" dirty="0"/>
              <a:t>Tous les participants se doivent de tousser et d’éternuer dans leur coude.</a:t>
            </a:r>
          </a:p>
          <a:p>
            <a:pPr fontAlgn="base"/>
            <a:r>
              <a:rPr lang="fr-CA" sz="1600" dirty="0"/>
              <a:t>Les enfants peuvent porter un masque ou un couvre-visage s’ils le désirent, mais la Ville ne fournira pas de masque.</a:t>
            </a:r>
          </a:p>
          <a:p>
            <a:pPr fontAlgn="base"/>
            <a:r>
              <a:rPr lang="fr-CA" sz="1600" dirty="0"/>
              <a:t>Les surfaces touchées fréquemment seront désinfectées.</a:t>
            </a:r>
          </a:p>
        </p:txBody>
      </p:sp>
      <p:pic>
        <p:nvPicPr>
          <p:cNvPr id="6" name="Picture 2" descr="Hand Washing PNG - Hand Washing Sign, Preschool Hand Wash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560" y="4953000"/>
            <a:ext cx="145288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7319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Procédures en cas de symptômes de la COVID-19</a:t>
            </a:r>
          </a:p>
        </p:txBody>
      </p:sp>
      <p:sp>
        <p:nvSpPr>
          <p:cNvPr id="3" name="Espace réservé du contenu 2"/>
          <p:cNvSpPr>
            <a:spLocks noGrp="1"/>
          </p:cNvSpPr>
          <p:nvPr>
            <p:ph idx="1"/>
          </p:nvPr>
        </p:nvSpPr>
        <p:spPr>
          <a:xfrm>
            <a:off x="609598" y="2160591"/>
            <a:ext cx="7086601" cy="3706810"/>
          </a:xfrm>
        </p:spPr>
        <p:txBody>
          <a:bodyPr>
            <a:normAutofit/>
          </a:bodyPr>
          <a:lstStyle/>
          <a:p>
            <a:pPr fontAlgn="base"/>
            <a:r>
              <a:rPr lang="fr-CA" dirty="0"/>
              <a:t>L’équipe contactera le parent. Le participant doit retourner à la maison le plus rapidement possible. </a:t>
            </a:r>
          </a:p>
          <a:p>
            <a:pPr fontAlgn="base"/>
            <a:r>
              <a:rPr lang="fr-CA" dirty="0"/>
              <a:t>Le participant sera isolé lors de l’attente du parent. Le participant devra porter l’équipement de protection individuel qui lui sera fourni, soit un masque jetable. L’hygiène respiratoire et l’hygiène des mains sont très importantes lors de l’isolement du participant.</a:t>
            </a:r>
          </a:p>
          <a:p>
            <a:pPr fontAlgn="base"/>
            <a:r>
              <a:rPr lang="fr-CA" dirty="0"/>
              <a:t>Le participant se doit de suivre les recommandations de la Santé publique quant à l’isolement. Nous vous invitons à consulter le </a:t>
            </a:r>
            <a:r>
              <a:rPr lang="fr-CA" dirty="0">
                <a:hlinkClick r:id="rId3"/>
              </a:rPr>
              <a:t>www.quebec.ca</a:t>
            </a:r>
            <a:r>
              <a:rPr lang="fr-CA" dirty="0"/>
              <a:t> en cliquant sur l’onglet «Consignes d’isolement » pour plus de détails.</a:t>
            </a:r>
          </a:p>
        </p:txBody>
      </p:sp>
    </p:spTree>
    <p:extLst>
      <p:ext uri="{BB962C8B-B14F-4D97-AF65-F5344CB8AC3E}">
        <p14:creationId xmlns:p14="http://schemas.microsoft.com/office/powerpoint/2010/main" val="124954003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04800"/>
            <a:ext cx="6347713" cy="1320800"/>
          </a:xfrm>
        </p:spPr>
        <p:txBody>
          <a:bodyPr/>
          <a:lstStyle/>
          <a:p>
            <a:r>
              <a:rPr lang="fr-CA" dirty="0"/>
              <a:t>Procédures d’arrivée et de départ</a:t>
            </a:r>
          </a:p>
        </p:txBody>
      </p:sp>
      <p:sp>
        <p:nvSpPr>
          <p:cNvPr id="3" name="Espace réservé du contenu 2"/>
          <p:cNvSpPr>
            <a:spLocks noGrp="1"/>
          </p:cNvSpPr>
          <p:nvPr>
            <p:ph idx="1"/>
          </p:nvPr>
        </p:nvSpPr>
        <p:spPr>
          <a:xfrm>
            <a:off x="771692" y="1752600"/>
            <a:ext cx="6543508" cy="3880773"/>
          </a:xfrm>
        </p:spPr>
        <p:txBody>
          <a:bodyPr>
            <a:normAutofit/>
          </a:bodyPr>
          <a:lstStyle/>
          <a:p>
            <a:pPr fontAlgn="base"/>
            <a:r>
              <a:rPr lang="fr-CA" dirty="0"/>
              <a:t>L’arrivée du camp de jour se fait à 9 h et le départ à 16 h.</a:t>
            </a:r>
          </a:p>
          <a:p>
            <a:pPr fontAlgn="base"/>
            <a:r>
              <a:rPr lang="fr-CA" dirty="0"/>
              <a:t>Cette année, nous reprenons les arrivées et départs sur le site du camp de jour. Les parents sont invités à accompagner leur enfant sur le site du camp de jour jusqu’au groupe où l’enfant donnera sa présence à son moniteur.</a:t>
            </a:r>
          </a:p>
          <a:p>
            <a:pPr fontAlgn="base"/>
            <a:r>
              <a:rPr lang="fr-CA" dirty="0"/>
              <a:t>Pour les départs, à l’heure prévue, soit 16 h, les parents se dirigent vers le groupe de leur enfant pour venir le chercher.</a:t>
            </a:r>
          </a:p>
          <a:p>
            <a:pPr fontAlgn="base"/>
            <a:r>
              <a:rPr lang="fr-CA" dirty="0"/>
              <a:t>Pour toute question, n’hésitez pas à communiquer avec nous.</a:t>
            </a:r>
          </a:p>
          <a:p>
            <a:endParaRPr lang="fr-CA" dirty="0"/>
          </a:p>
        </p:txBody>
      </p:sp>
      <p:pic>
        <p:nvPicPr>
          <p:cNvPr id="5124" name="Picture 4" descr="52 Familia Illustrations - Getty Images">
            <a:extLst>
              <a:ext uri="{FF2B5EF4-FFF2-40B4-BE49-F238E27FC236}">
                <a16:creationId xmlns:a16="http://schemas.microsoft.com/office/drawing/2014/main" id="{AD7D88A4-590C-496A-875E-8DFF2A49275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80" b="91566" l="22386" r="60948">
                        <a14:foregroundMark x1="28268" y1="46024" x2="28268" y2="46024"/>
                        <a14:foregroundMark x1="28105" y1="59518" x2="28105" y2="59518"/>
                        <a14:foregroundMark x1="30065" y1="58313" x2="30065" y2="58313"/>
                        <a14:foregroundMark x1="30065" y1="65542" x2="30065" y2="65542"/>
                        <a14:foregroundMark x1="30229" y1="71325" x2="30229" y2="71325"/>
                        <a14:foregroundMark x1="28431" y1="58554" x2="28431" y2="58554"/>
                        <a14:foregroundMark x1="26307" y1="57349" x2="30719" y2="61205"/>
                        <a14:foregroundMark x1="22712" y1="85783" x2="22712" y2="85783"/>
                        <a14:foregroundMark x1="23529" y1="83614" x2="23529" y2="83614"/>
                        <a14:foregroundMark x1="22712" y1="84578" x2="24020" y2="84337"/>
                        <a14:foregroundMark x1="34967" y1="89157" x2="34967" y2="89157"/>
                        <a14:foregroundMark x1="35131" y1="88434" x2="35131" y2="88434"/>
                        <a14:foregroundMark x1="33660" y1="56627" x2="33660" y2="56627"/>
                        <a14:foregroundMark x1="32516" y1="55422" x2="35131" y2="57349"/>
                        <a14:foregroundMark x1="32026" y1="70120" x2="32026" y2="70120"/>
                        <a14:foregroundMark x1="32353" y1="53494" x2="33824" y2="55422"/>
                        <a14:foregroundMark x1="58007" y1="91807" x2="58007" y2="91807"/>
                        <a14:foregroundMark x1="60948" y1="90843" x2="60948" y2="90843"/>
                        <a14:foregroundMark x1="50000" y1="10120" x2="50000" y2="10120"/>
                      </a14:backgroundRemoval>
                    </a14:imgEffect>
                  </a14:imgLayer>
                </a14:imgProps>
              </a:ext>
              <a:ext uri="{28A0092B-C50C-407E-A947-70E740481C1C}">
                <a14:useLocalDpi xmlns:a14="http://schemas.microsoft.com/office/drawing/2010/main" val="0"/>
              </a:ext>
            </a:extLst>
          </a:blip>
          <a:srcRect l="19935" r="36928"/>
          <a:stretch/>
        </p:blipFill>
        <p:spPr bwMode="auto">
          <a:xfrm>
            <a:off x="6324600" y="4038600"/>
            <a:ext cx="1887465" cy="29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8616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Fonctionnement du service de garde</a:t>
            </a:r>
          </a:p>
        </p:txBody>
      </p:sp>
      <p:sp>
        <p:nvSpPr>
          <p:cNvPr id="3" name="Espace réservé du contenu 2"/>
          <p:cNvSpPr>
            <a:spLocks noGrp="1"/>
          </p:cNvSpPr>
          <p:nvPr>
            <p:ph idx="1"/>
          </p:nvPr>
        </p:nvSpPr>
        <p:spPr>
          <a:xfrm>
            <a:off x="1219200" y="2082800"/>
            <a:ext cx="6347714" cy="3759200"/>
          </a:xfrm>
        </p:spPr>
        <p:txBody>
          <a:bodyPr>
            <a:normAutofit/>
          </a:bodyPr>
          <a:lstStyle/>
          <a:p>
            <a:r>
              <a:rPr lang="fr-CA" dirty="0"/>
              <a:t>Arrivée de 7 h à 9 h et départ de 16 h à 18 h.</a:t>
            </a:r>
          </a:p>
          <a:p>
            <a:r>
              <a:rPr lang="fr-CA" dirty="0"/>
              <a:t>De 7 h à 8 h, le service de garde se déroule à l’intérieur du Carrefour Notre-Dame au sous-sol. Les parents sont invités à entrer dans le bâtiment avec leur enfant pour donner leur présence à l’intérieur avant de quitter.</a:t>
            </a:r>
          </a:p>
          <a:p>
            <a:r>
              <a:rPr lang="fr-CA" dirty="0"/>
              <a:t>Lors du départ du service de garde, les parents sont invités à se diriger à l’arrière du Carrefour Notre-Dame.</a:t>
            </a:r>
          </a:p>
          <a:p>
            <a:r>
              <a:rPr lang="fr-CA" dirty="0"/>
              <a:t>En cas de pluie, le service de garde se tiendra à l’intérieur. Les parents doivent entrer pour laisser et venir chercher leur enfant.</a:t>
            </a:r>
          </a:p>
        </p:txBody>
      </p:sp>
    </p:spTree>
    <p:extLst>
      <p:ext uri="{BB962C8B-B14F-4D97-AF65-F5344CB8AC3E}">
        <p14:creationId xmlns:p14="http://schemas.microsoft.com/office/powerpoint/2010/main" val="396954279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0655" y="609600"/>
            <a:ext cx="6705601" cy="1320800"/>
          </a:xfrm>
        </p:spPr>
        <p:txBody>
          <a:bodyPr/>
          <a:lstStyle/>
          <a:p>
            <a:r>
              <a:rPr lang="fr-CA" dirty="0"/>
              <a:t>Programmation pour l’été 2022</a:t>
            </a:r>
          </a:p>
        </p:txBody>
      </p:sp>
      <p:sp>
        <p:nvSpPr>
          <p:cNvPr id="3" name="Espace réservé du contenu 2"/>
          <p:cNvSpPr>
            <a:spLocks noGrp="1"/>
          </p:cNvSpPr>
          <p:nvPr>
            <p:ph idx="1"/>
          </p:nvPr>
        </p:nvSpPr>
        <p:spPr>
          <a:xfrm>
            <a:off x="903985" y="1866900"/>
            <a:ext cx="6558408" cy="3124200"/>
          </a:xfrm>
        </p:spPr>
        <p:txBody>
          <a:bodyPr>
            <a:normAutofit/>
          </a:bodyPr>
          <a:lstStyle/>
          <a:p>
            <a:pPr fontAlgn="base"/>
            <a:r>
              <a:rPr lang="fr-CA" dirty="0"/>
              <a:t>Le transport en autobus reprend pour l’été 2022. Tous les groupes visiteront la piscine au courant de la semaine. Les groupes de 3</a:t>
            </a:r>
            <a:r>
              <a:rPr lang="fr-CA" baseline="30000" dirty="0"/>
              <a:t>e</a:t>
            </a:r>
            <a:r>
              <a:rPr lang="fr-CA" dirty="0"/>
              <a:t> année à Ados visiteront le Centre nautique une fois par semaine. Les sorties et le dodo camp sont annulés pour l’été 2022. </a:t>
            </a:r>
          </a:p>
          <a:p>
            <a:pPr fontAlgn="base"/>
            <a:r>
              <a:rPr lang="fr-CA" dirty="0"/>
              <a:t>Une activité spéciale par semaine sera organisée par le Camp de jour. Les animations spéciales se déplaceront sur les différents sites du Camp de jour.</a:t>
            </a:r>
          </a:p>
        </p:txBody>
      </p:sp>
      <p:pic>
        <p:nvPicPr>
          <p:cNvPr id="6146" name="Picture 2" descr="enfants heureux jouant 2404312 - Telecharger Vectoriel Gratuit, Clipart  Graphique, Vecteur Dessins et Pictogramme Gratuit">
            <a:extLst>
              <a:ext uri="{FF2B5EF4-FFF2-40B4-BE49-F238E27FC236}">
                <a16:creationId xmlns:a16="http://schemas.microsoft.com/office/drawing/2014/main" id="{2754F113-204F-4E87-A91A-09A73D76EEC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8216" y="4221419"/>
            <a:ext cx="4369945" cy="262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5488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399" y="457200"/>
            <a:ext cx="6589199" cy="1280890"/>
          </a:xfrm>
        </p:spPr>
        <p:txBody>
          <a:bodyPr/>
          <a:lstStyle/>
          <a:p>
            <a:pPr algn="ctr"/>
            <a:r>
              <a:rPr lang="fr-CA" dirty="0"/>
              <a:t>La thématique de l’été</a:t>
            </a:r>
          </a:p>
        </p:txBody>
      </p:sp>
      <p:sp>
        <p:nvSpPr>
          <p:cNvPr id="3" name="Espace réservé du contenu 2"/>
          <p:cNvSpPr>
            <a:spLocks noGrp="1"/>
          </p:cNvSpPr>
          <p:nvPr>
            <p:ph idx="1"/>
          </p:nvPr>
        </p:nvSpPr>
        <p:spPr>
          <a:xfrm>
            <a:off x="1285750" y="1342289"/>
            <a:ext cx="6591985" cy="3777622"/>
          </a:xfrm>
        </p:spPr>
        <p:txBody>
          <a:bodyPr/>
          <a:lstStyle/>
          <a:p>
            <a:endParaRPr lang="fr-CA" dirty="0"/>
          </a:p>
          <a:p>
            <a:r>
              <a:rPr lang="fr-CA" dirty="0"/>
              <a:t>« Les contes magiques de Notre-Dame »</a:t>
            </a:r>
          </a:p>
          <a:p>
            <a:endParaRPr lang="fr-CA" dirty="0"/>
          </a:p>
          <a:p>
            <a:r>
              <a:rPr lang="fr-CA" dirty="0"/>
              <a:t>Histoire et jeux en lien avec la thématique</a:t>
            </a:r>
          </a:p>
        </p:txBody>
      </p:sp>
      <p:pic>
        <p:nvPicPr>
          <p:cNvPr id="1026" name="Picture 2" descr="127,947 Fairytale Background Stock Photos, Pictures &amp; Royalty-Free Images -  iStock">
            <a:extLst>
              <a:ext uri="{FF2B5EF4-FFF2-40B4-BE49-F238E27FC236}">
                <a16:creationId xmlns:a16="http://schemas.microsoft.com/office/drawing/2014/main" id="{4D12657B-2C8D-40B9-A929-B63E20E21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90" y="3276600"/>
            <a:ext cx="4436219"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8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422" y="609600"/>
            <a:ext cx="6589199" cy="1280890"/>
          </a:xfrm>
        </p:spPr>
        <p:txBody>
          <a:bodyPr/>
          <a:lstStyle/>
          <a:p>
            <a:pPr algn="ctr"/>
            <a:r>
              <a:rPr lang="fr-CA" dirty="0"/>
              <a:t>Communication pendant l’été</a:t>
            </a:r>
          </a:p>
        </p:txBody>
      </p:sp>
      <p:sp>
        <p:nvSpPr>
          <p:cNvPr id="3" name="Espace réservé du contenu 2"/>
          <p:cNvSpPr>
            <a:spLocks noGrp="1"/>
          </p:cNvSpPr>
          <p:nvPr>
            <p:ph idx="1"/>
          </p:nvPr>
        </p:nvSpPr>
        <p:spPr>
          <a:xfrm>
            <a:off x="609598" y="1447800"/>
            <a:ext cx="6781801" cy="4593563"/>
          </a:xfrm>
        </p:spPr>
        <p:txBody>
          <a:bodyPr>
            <a:normAutofit/>
          </a:bodyPr>
          <a:lstStyle/>
          <a:p>
            <a:r>
              <a:rPr lang="fr-CA" dirty="0"/>
              <a:t>Toutes les communications devront se faire par courriel ou par téléphone. Si le personnel du Camp de jour a besoin de communiquer avec vous, nous le ferons par courriel ou par téléphone.</a:t>
            </a:r>
          </a:p>
          <a:p>
            <a:r>
              <a:rPr lang="fr-CA" dirty="0"/>
              <a:t>Pour joindre Pirouette pendant les heures de camp :  514 718-6568</a:t>
            </a:r>
          </a:p>
          <a:p>
            <a:r>
              <a:rPr lang="fr-CA" dirty="0"/>
              <a:t>Courriel : </a:t>
            </a:r>
            <a:r>
              <a:rPr lang="fr-CA" dirty="0">
                <a:hlinkClick r:id="rId2"/>
              </a:rPr>
              <a:t>campdejour@ndip.org</a:t>
            </a:r>
            <a:endParaRPr lang="fr-CA" dirty="0"/>
          </a:p>
          <a:p>
            <a:r>
              <a:rPr lang="fr-CA" dirty="0"/>
              <a:t>Page Facebook de la Ville de NDIP</a:t>
            </a:r>
          </a:p>
          <a:p>
            <a:r>
              <a:rPr lang="fr-CA" dirty="0"/>
              <a:t>Les Infos-Camp</a:t>
            </a:r>
          </a:p>
          <a:p>
            <a:r>
              <a:rPr lang="fr-CA" dirty="0"/>
              <a:t>Moulin à paroles (infolettre de la Ville)</a:t>
            </a:r>
            <a:endParaRPr lang="fr-CA" dirty="0">
              <a:solidFill>
                <a:srgbClr val="FF0000"/>
              </a:solidFill>
            </a:endParaRPr>
          </a:p>
        </p:txBody>
      </p:sp>
      <p:pic>
        <p:nvPicPr>
          <p:cNvPr id="15362" name="Picture 2" descr="Phone Telephone Cartoon Free Clipart Hq Clipart - Telephone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369" b="95955" l="4070" r="97442"/>
                    </a14:imgEffect>
                  </a14:imgLayer>
                </a14:imgProps>
              </a:ext>
              <a:ext uri="{28A0092B-C50C-407E-A947-70E740481C1C}">
                <a14:useLocalDpi xmlns:a14="http://schemas.microsoft.com/office/drawing/2010/main" val="0"/>
              </a:ext>
            </a:extLst>
          </a:blip>
          <a:srcRect/>
          <a:stretch>
            <a:fillRect/>
          </a:stretch>
        </p:blipFill>
        <p:spPr bwMode="auto">
          <a:xfrm>
            <a:off x="6019800" y="4180813"/>
            <a:ext cx="254493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856" y="547910"/>
            <a:ext cx="6589199" cy="1280890"/>
          </a:xfrm>
        </p:spPr>
        <p:txBody>
          <a:bodyPr>
            <a:normAutofit/>
          </a:bodyPr>
          <a:lstStyle/>
          <a:p>
            <a:pPr algn="ctr"/>
            <a:r>
              <a:rPr lang="fr-CA" dirty="0"/>
              <a:t>Présentation des autres intervenants</a:t>
            </a:r>
          </a:p>
        </p:txBody>
      </p:sp>
      <p:sp>
        <p:nvSpPr>
          <p:cNvPr id="3" name="Espace réservé du contenu 2"/>
          <p:cNvSpPr>
            <a:spLocks noGrp="1"/>
          </p:cNvSpPr>
          <p:nvPr>
            <p:ph idx="1"/>
          </p:nvPr>
        </p:nvSpPr>
        <p:spPr>
          <a:xfrm>
            <a:off x="304800" y="2160590"/>
            <a:ext cx="7391400" cy="3880773"/>
          </a:xfrm>
        </p:spPr>
        <p:txBody>
          <a:bodyPr/>
          <a:lstStyle/>
          <a:p>
            <a:pPr lvl="0"/>
            <a:r>
              <a:rPr lang="fr-CA" dirty="0"/>
              <a:t>Jonathan de Repentigny pour les modifications de fiche ou paiement - poste 7221 ou à l’adresse courriel </a:t>
            </a:r>
            <a:r>
              <a:rPr lang="fr-CA" dirty="0">
                <a:solidFill>
                  <a:schemeClr val="tx1"/>
                </a:solidFill>
                <a:hlinkClick r:id="rId2"/>
              </a:rPr>
              <a:t>jderepentigny@ndip.org</a:t>
            </a:r>
            <a:endParaRPr lang="fr-CA" dirty="0">
              <a:solidFill>
                <a:schemeClr val="tx1"/>
              </a:solidFill>
            </a:endParaRPr>
          </a:p>
          <a:p>
            <a:pPr marL="0" lvl="0" indent="0">
              <a:buNone/>
            </a:pPr>
            <a:endParaRPr lang="fr-CA" dirty="0"/>
          </a:p>
          <a:p>
            <a:r>
              <a:rPr lang="fr-CA" dirty="0"/>
              <a:t>Éric Duchesneau, responsable des plateaux et programmes - poste 7225 ou à l’adresse courriel </a:t>
            </a:r>
            <a:r>
              <a:rPr lang="fr-CA" u="sng" dirty="0">
                <a:solidFill>
                  <a:schemeClr val="accent1"/>
                </a:solidFill>
              </a:rPr>
              <a:t>educhesneau@ndip.org</a:t>
            </a:r>
          </a:p>
          <a:p>
            <a:pPr marL="0" lvl="0" indent="0">
              <a:buNone/>
            </a:pPr>
            <a:endParaRPr lang="fr-CA" dirty="0"/>
          </a:p>
          <a:p>
            <a:pPr lvl="0"/>
            <a:r>
              <a:rPr lang="fr-CA" dirty="0"/>
              <a:t>Du lundi au jeudi, de 8 h à 16 h 30 et le vendredi de 8 h à 12 h  </a:t>
            </a:r>
          </a:p>
          <a:p>
            <a:endParaRPr lang="fr-CA" dirty="0"/>
          </a:p>
        </p:txBody>
      </p:sp>
    </p:spTree>
  </p:cSld>
  <p:clrMapOvr>
    <a:masterClrMapping/>
  </p:clrMapOvr>
  <p:transition spd="slow"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66800" y="533400"/>
            <a:ext cx="6600451" cy="2262781"/>
          </a:xfrm>
        </p:spPr>
        <p:txBody>
          <a:bodyPr>
            <a:normAutofit/>
          </a:bodyPr>
          <a:lstStyle/>
          <a:p>
            <a:pPr algn="ctr"/>
            <a:r>
              <a:rPr lang="fr-CA" dirty="0"/>
              <a:t>Mot de la mairesse</a:t>
            </a:r>
            <a:br>
              <a:rPr lang="fr-CA" dirty="0"/>
            </a:br>
            <a:r>
              <a:rPr lang="fr-CA" sz="4800" dirty="0" err="1"/>
              <a:t>Danie</a:t>
            </a:r>
            <a:r>
              <a:rPr lang="fr-CA" sz="4800" dirty="0"/>
              <a:t> Deschênes</a:t>
            </a:r>
            <a:endParaRPr lang="fr-CA" dirty="0"/>
          </a:p>
        </p:txBody>
      </p:sp>
      <p:pic>
        <p:nvPicPr>
          <p:cNvPr id="5" name="Image 4" descr="Une image contenant personne, extérieur&#10;&#10;Description générée automatiquement">
            <a:extLst>
              <a:ext uri="{FF2B5EF4-FFF2-40B4-BE49-F238E27FC236}">
                <a16:creationId xmlns:a16="http://schemas.microsoft.com/office/drawing/2014/main" id="{316D83EF-2A93-58EC-93B6-13686B305CA1}"/>
              </a:ext>
            </a:extLst>
          </p:cNvPr>
          <p:cNvPicPr>
            <a:picLocks noChangeAspect="1"/>
          </p:cNvPicPr>
          <p:nvPr/>
        </p:nvPicPr>
        <p:blipFill rotWithShape="1">
          <a:blip r:embed="rId3">
            <a:extLst>
              <a:ext uri="{28A0092B-C50C-407E-A947-70E740481C1C}">
                <a14:useLocalDpi xmlns:a14="http://schemas.microsoft.com/office/drawing/2010/main" val="0"/>
              </a:ext>
            </a:extLst>
          </a:blip>
          <a:srcRect r="4062"/>
          <a:stretch/>
        </p:blipFill>
        <p:spPr>
          <a:xfrm>
            <a:off x="2344067" y="2971800"/>
            <a:ext cx="4455866" cy="3098292"/>
          </a:xfrm>
          <a:prstGeom prst="roundRect">
            <a:avLst/>
          </a:prstGeom>
        </p:spPr>
      </p:pic>
    </p:spTree>
    <p:extLst>
      <p:ext uri="{BB962C8B-B14F-4D97-AF65-F5344CB8AC3E}">
        <p14:creationId xmlns:p14="http://schemas.microsoft.com/office/powerpoint/2010/main" val="221619118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3900" y="4191000"/>
            <a:ext cx="6705600" cy="990600"/>
          </a:xfrm>
        </p:spPr>
        <p:txBody>
          <a:bodyPr>
            <a:noAutofit/>
          </a:bodyPr>
          <a:lstStyle/>
          <a:p>
            <a:pPr algn="ctr"/>
            <a:r>
              <a:rPr lang="fr-CA" sz="4800" dirty="0"/>
              <a:t>Merci de nous faire confiance cet été!</a:t>
            </a:r>
          </a:p>
        </p:txBody>
      </p:sp>
      <p:sp>
        <p:nvSpPr>
          <p:cNvPr id="3" name="ZoneTexte 2"/>
          <p:cNvSpPr txBox="1"/>
          <p:nvPr/>
        </p:nvSpPr>
        <p:spPr>
          <a:xfrm>
            <a:off x="1600200" y="967706"/>
            <a:ext cx="4953000" cy="1015663"/>
          </a:xfrm>
          <a:prstGeom prst="rect">
            <a:avLst/>
          </a:prstGeom>
          <a:noFill/>
        </p:spPr>
        <p:txBody>
          <a:bodyPr wrap="square" rtlCol="0">
            <a:spAutoFit/>
          </a:bodyPr>
          <a:lstStyle/>
          <a:p>
            <a:pPr algn="ctr"/>
            <a:r>
              <a:rPr lang="fr-CA" sz="2000" dirty="0">
                <a:solidFill>
                  <a:schemeClr val="accent1"/>
                </a:solidFill>
                <a:latin typeface="+mj-lt"/>
                <a:ea typeface="+mj-ea"/>
                <a:cs typeface="+mj-cs"/>
              </a:rPr>
              <a:t>Pour toute autre question, nous vous invitons à communiquer avec nous par courriel ou par téléphone.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00" y="1983369"/>
            <a:ext cx="3352800" cy="2306726"/>
          </a:xfrm>
          <a:prstGeom prst="rect">
            <a:avLst/>
          </a:prstGeom>
        </p:spPr>
      </p:pic>
    </p:spTree>
  </p:cSld>
  <p:clrMapOvr>
    <a:masterClrMapping/>
  </p:clrMapOvr>
  <p:transition spd="slow" advClick="0" advTm="6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Accréditation</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16637"/>
            <a:ext cx="2267098" cy="1559763"/>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3EF81A17-C3E6-4D6A-9EB6-136AF4180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2671540"/>
            <a:ext cx="6477000" cy="1713060"/>
          </a:xfrm>
          <a:prstGeom prst="rect">
            <a:avLst/>
          </a:prstGeom>
        </p:spPr>
      </p:pic>
    </p:spTree>
    <p:extLst>
      <p:ext uri="{BB962C8B-B14F-4D97-AF65-F5344CB8AC3E}">
        <p14:creationId xmlns:p14="http://schemas.microsoft.com/office/powerpoint/2010/main" val="33340080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1919"/>
            <a:ext cx="6500113" cy="1752600"/>
          </a:xfrm>
        </p:spPr>
        <p:txBody>
          <a:bodyPr>
            <a:normAutofit/>
          </a:bodyPr>
          <a:lstStyle/>
          <a:p>
            <a:pPr algn="ctr"/>
            <a:r>
              <a:rPr lang="fr-CA" dirty="0"/>
              <a:t>Présentation de l’équipe de coordination</a:t>
            </a:r>
          </a:p>
        </p:txBody>
      </p:sp>
      <p:sp>
        <p:nvSpPr>
          <p:cNvPr id="3" name="Espace réservé du contenu 2"/>
          <p:cNvSpPr>
            <a:spLocks noGrp="1"/>
          </p:cNvSpPr>
          <p:nvPr>
            <p:ph idx="1"/>
          </p:nvPr>
        </p:nvSpPr>
        <p:spPr>
          <a:xfrm>
            <a:off x="304800" y="2362200"/>
            <a:ext cx="6347714" cy="1801810"/>
          </a:xfrm>
        </p:spPr>
        <p:txBody>
          <a:bodyPr>
            <a:noAutofit/>
          </a:bodyPr>
          <a:lstStyle/>
          <a:p>
            <a:endParaRPr lang="fr-CA" sz="2400" dirty="0"/>
          </a:p>
          <a:p>
            <a:r>
              <a:rPr lang="fr-CA" sz="2400" dirty="0"/>
              <a:t>Responsable du camp de jour : Pirouette</a:t>
            </a:r>
          </a:p>
          <a:p>
            <a:pPr marL="0" indent="0">
              <a:buNone/>
            </a:pPr>
            <a:endParaRPr lang="fr-CA" sz="2400" dirty="0"/>
          </a:p>
          <a:p>
            <a:r>
              <a:rPr lang="fr-CA" sz="2400" dirty="0"/>
              <a:t>Monitrices en chef : Peanut et Cactus</a:t>
            </a:r>
          </a:p>
          <a:p>
            <a:endParaRPr lang="fr-CA" sz="2400" dirty="0"/>
          </a:p>
          <a:p>
            <a:endParaRPr lang="fr-CA" sz="2400" dirty="0"/>
          </a:p>
        </p:txBody>
      </p:sp>
      <p:pic>
        <p:nvPicPr>
          <p:cNvPr id="2050" name="Picture 2" descr="Fairy tale green dragon isolated on white background. Vector fantasy animal  with closed eyes. Medieval fairytale character. Cartoon magic icon 3758607  Vector Art at Vecteezy">
            <a:extLst>
              <a:ext uri="{FF2B5EF4-FFF2-40B4-BE49-F238E27FC236}">
                <a16:creationId xmlns:a16="http://schemas.microsoft.com/office/drawing/2014/main" id="{968F2BE4-804E-494E-A5BA-DBA8C103489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308959"/>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7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399" y="314842"/>
            <a:ext cx="6589199" cy="1280890"/>
          </a:xfrm>
        </p:spPr>
        <p:txBody>
          <a:bodyPr/>
          <a:lstStyle/>
          <a:p>
            <a:r>
              <a:rPr lang="fr-CA" dirty="0"/>
              <a:t>Présentation de l’équipe</a:t>
            </a:r>
          </a:p>
        </p:txBody>
      </p:sp>
      <p:sp>
        <p:nvSpPr>
          <p:cNvPr id="3" name="Espace réservé du contenu 2"/>
          <p:cNvSpPr>
            <a:spLocks noGrp="1"/>
          </p:cNvSpPr>
          <p:nvPr>
            <p:ph idx="1"/>
          </p:nvPr>
        </p:nvSpPr>
        <p:spPr>
          <a:xfrm>
            <a:off x="914400" y="1143000"/>
            <a:ext cx="6591985" cy="4876800"/>
          </a:xfrm>
        </p:spPr>
        <p:txBody>
          <a:bodyPr>
            <a:normAutofit/>
          </a:bodyPr>
          <a:lstStyle/>
          <a:p>
            <a:r>
              <a:rPr lang="fr-CA" dirty="0">
                <a:solidFill>
                  <a:schemeClr val="tx1"/>
                </a:solidFill>
              </a:rPr>
              <a:t>Domaines d’études : Enseignement au primaire, sciences humaines, technique d’éducation spécialisée, science nature, psychologie, santé mentale, kinésiologie, adaptation scolaire et sociale, psychoéducation, travail social…</a:t>
            </a:r>
            <a:endParaRPr lang="fr-CA" dirty="0">
              <a:solidFill>
                <a:srgbClr val="FF0000"/>
              </a:solidFill>
            </a:endParaRPr>
          </a:p>
          <a:p>
            <a:pPr marL="0" indent="0">
              <a:buNone/>
            </a:pPr>
            <a:endParaRPr lang="fr-CA" dirty="0">
              <a:solidFill>
                <a:srgbClr val="FF0000"/>
              </a:solidFill>
            </a:endParaRPr>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p:txBody>
      </p:sp>
      <p:graphicFrame>
        <p:nvGraphicFramePr>
          <p:cNvPr id="4" name="Tableau 3"/>
          <p:cNvGraphicFramePr>
            <a:graphicFrameLocks noGrp="1"/>
          </p:cNvGraphicFramePr>
          <p:nvPr>
            <p:extLst>
              <p:ext uri="{D42A27DB-BD31-4B8C-83A1-F6EECF244321}">
                <p14:modId xmlns:p14="http://schemas.microsoft.com/office/powerpoint/2010/main" val="3610130097"/>
              </p:ext>
            </p:extLst>
          </p:nvPr>
        </p:nvGraphicFramePr>
        <p:xfrm>
          <a:off x="609600" y="2933436"/>
          <a:ext cx="7526399" cy="1593901"/>
        </p:xfrm>
        <a:graphic>
          <a:graphicData uri="http://schemas.openxmlformats.org/drawingml/2006/table">
            <a:tbl>
              <a:tblPr firstRow="1" bandRow="1">
                <a:tableStyleId>{5C22544A-7EE6-4342-B048-85BDC9FD1C3A}</a:tableStyleId>
              </a:tblPr>
              <a:tblGrid>
                <a:gridCol w="1267604">
                  <a:extLst>
                    <a:ext uri="{9D8B030D-6E8A-4147-A177-3AD203B41FA5}">
                      <a16:colId xmlns:a16="http://schemas.microsoft.com/office/drawing/2014/main" val="20000"/>
                    </a:ext>
                  </a:extLst>
                </a:gridCol>
                <a:gridCol w="1084396">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940799">
                  <a:extLst>
                    <a:ext uri="{9D8B030D-6E8A-4147-A177-3AD203B41FA5}">
                      <a16:colId xmlns:a16="http://schemas.microsoft.com/office/drawing/2014/main" val="20003"/>
                    </a:ext>
                  </a:extLst>
                </a:gridCol>
                <a:gridCol w="1075200">
                  <a:extLst>
                    <a:ext uri="{9D8B030D-6E8A-4147-A177-3AD203B41FA5}">
                      <a16:colId xmlns:a16="http://schemas.microsoft.com/office/drawing/2014/main" val="20004"/>
                    </a:ext>
                  </a:extLst>
                </a:gridCol>
                <a:gridCol w="1075200">
                  <a:extLst>
                    <a:ext uri="{9D8B030D-6E8A-4147-A177-3AD203B41FA5}">
                      <a16:colId xmlns:a16="http://schemas.microsoft.com/office/drawing/2014/main" val="20005"/>
                    </a:ext>
                  </a:extLst>
                </a:gridCol>
                <a:gridCol w="1075200">
                  <a:extLst>
                    <a:ext uri="{9D8B030D-6E8A-4147-A177-3AD203B41FA5}">
                      <a16:colId xmlns:a16="http://schemas.microsoft.com/office/drawing/2014/main" val="20006"/>
                    </a:ext>
                  </a:extLst>
                </a:gridCol>
              </a:tblGrid>
              <a:tr h="381000">
                <a:tc>
                  <a:txBody>
                    <a:bodyPr/>
                    <a:lstStyle/>
                    <a:p>
                      <a:r>
                        <a:rPr lang="fr-CA" sz="1200" dirty="0"/>
                        <a:t>Maternelles</a:t>
                      </a:r>
                    </a:p>
                  </a:txBody>
                  <a:tcPr/>
                </a:tc>
                <a:tc>
                  <a:txBody>
                    <a:bodyPr/>
                    <a:lstStyle/>
                    <a:p>
                      <a:r>
                        <a:rPr lang="fr-CA" sz="1200" dirty="0"/>
                        <a:t>1</a:t>
                      </a:r>
                      <a:r>
                        <a:rPr lang="fr-CA" sz="1200" baseline="30000" dirty="0"/>
                        <a:t>re</a:t>
                      </a:r>
                      <a:r>
                        <a:rPr lang="fr-CA" sz="1200" baseline="0" dirty="0"/>
                        <a:t> </a:t>
                      </a:r>
                      <a:endParaRPr lang="fr-CA" sz="1200" dirty="0"/>
                    </a:p>
                  </a:txBody>
                  <a:tcPr/>
                </a:tc>
                <a:tc>
                  <a:txBody>
                    <a:bodyPr/>
                    <a:lstStyle/>
                    <a:p>
                      <a:r>
                        <a:rPr lang="fr-CA" sz="1200" dirty="0"/>
                        <a:t>2</a:t>
                      </a:r>
                      <a:r>
                        <a:rPr lang="fr-CA" sz="1200" baseline="30000" dirty="0"/>
                        <a:t>e</a:t>
                      </a:r>
                      <a:endParaRPr lang="fr-CA" sz="1200" dirty="0"/>
                    </a:p>
                  </a:txBody>
                  <a:tcPr/>
                </a:tc>
                <a:tc>
                  <a:txBody>
                    <a:bodyPr/>
                    <a:lstStyle/>
                    <a:p>
                      <a:r>
                        <a:rPr lang="fr-CA" sz="1200" dirty="0"/>
                        <a:t>3</a:t>
                      </a:r>
                      <a:r>
                        <a:rPr lang="fr-CA" sz="1200" baseline="30000" dirty="0"/>
                        <a:t>e</a:t>
                      </a:r>
                      <a:endParaRPr lang="fr-CA" sz="1200" dirty="0"/>
                    </a:p>
                  </a:txBody>
                  <a:tcPr/>
                </a:tc>
                <a:tc>
                  <a:txBody>
                    <a:bodyPr/>
                    <a:lstStyle/>
                    <a:p>
                      <a:r>
                        <a:rPr lang="fr-CA" sz="1200" dirty="0"/>
                        <a:t>4</a:t>
                      </a:r>
                      <a:r>
                        <a:rPr lang="fr-CA" sz="1200" baseline="30000" dirty="0"/>
                        <a:t>e</a:t>
                      </a:r>
                      <a:endParaRPr lang="fr-CA" sz="1200" dirty="0"/>
                    </a:p>
                  </a:txBody>
                  <a:tcPr/>
                </a:tc>
                <a:tc>
                  <a:txBody>
                    <a:bodyPr/>
                    <a:lstStyle/>
                    <a:p>
                      <a:r>
                        <a:rPr lang="fr-CA" sz="1200" dirty="0"/>
                        <a:t>5</a:t>
                      </a:r>
                      <a:r>
                        <a:rPr lang="fr-CA" sz="1200" baseline="30000" dirty="0"/>
                        <a:t>e</a:t>
                      </a:r>
                      <a:endParaRPr lang="fr-CA" sz="1200" dirty="0"/>
                    </a:p>
                  </a:txBody>
                  <a:tcPr/>
                </a:tc>
                <a:tc>
                  <a:txBody>
                    <a:bodyPr/>
                    <a:lstStyle/>
                    <a:p>
                      <a:r>
                        <a:rPr lang="fr-CA" sz="1200" dirty="0"/>
                        <a:t>Ados</a:t>
                      </a:r>
                    </a:p>
                  </a:txBody>
                  <a:tcPr/>
                </a:tc>
                <a:extLst>
                  <a:ext uri="{0D108BD9-81ED-4DB2-BD59-A6C34878D82A}">
                    <a16:rowId xmlns:a16="http://schemas.microsoft.com/office/drawing/2014/main" val="10000"/>
                  </a:ext>
                </a:extLst>
              </a:tr>
              <a:tr h="4125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b="1" dirty="0"/>
                        <a:t>Nemo</a:t>
                      </a:r>
                    </a:p>
                  </a:txBody>
                  <a:tcPr/>
                </a:tc>
                <a:tc>
                  <a:txBody>
                    <a:bodyPr/>
                    <a:lstStyle/>
                    <a:p>
                      <a:r>
                        <a:rPr lang="fr-CA" sz="1200" b="1" dirty="0"/>
                        <a:t>Croquette</a:t>
                      </a:r>
                    </a:p>
                  </a:txBody>
                  <a:tcPr/>
                </a:tc>
                <a:tc>
                  <a:txBody>
                    <a:bodyPr/>
                    <a:lstStyle/>
                    <a:p>
                      <a:r>
                        <a:rPr lang="fr-CA" sz="1200" b="1" dirty="0"/>
                        <a:t>Trottoir</a:t>
                      </a:r>
                    </a:p>
                  </a:txBody>
                  <a:tcPr/>
                </a:tc>
                <a:tc>
                  <a:txBody>
                    <a:bodyPr/>
                    <a:lstStyle/>
                    <a:p>
                      <a:r>
                        <a:rPr lang="fr-CA" sz="1200" b="1" dirty="0"/>
                        <a:t>Simba</a:t>
                      </a:r>
                    </a:p>
                  </a:txBody>
                  <a:tcPr/>
                </a:tc>
                <a:tc>
                  <a:txBody>
                    <a:bodyPr/>
                    <a:lstStyle/>
                    <a:p>
                      <a:r>
                        <a:rPr lang="fr-CA" sz="1200" b="1" dirty="0"/>
                        <a:t>Merlin</a:t>
                      </a:r>
                    </a:p>
                  </a:txBody>
                  <a:tcPr/>
                </a:tc>
                <a:tc>
                  <a:txBody>
                    <a:bodyPr/>
                    <a:lstStyle/>
                    <a:p>
                      <a:r>
                        <a:rPr lang="fr-CA" sz="1200" b="1" dirty="0" err="1"/>
                        <a:t>Baloo</a:t>
                      </a:r>
                      <a:endParaRPr lang="fr-CA" sz="1200" b="1" dirty="0"/>
                    </a:p>
                  </a:txBody>
                  <a:tcPr/>
                </a:tc>
                <a:tc>
                  <a:txBody>
                    <a:bodyPr/>
                    <a:lstStyle/>
                    <a:p>
                      <a:r>
                        <a:rPr lang="fr-CA" sz="1200" b="1" dirty="0"/>
                        <a:t>Linguini</a:t>
                      </a:r>
                    </a:p>
                  </a:txBody>
                  <a:tcPr/>
                </a:tc>
                <a:extLst>
                  <a:ext uri="{0D108BD9-81ED-4DB2-BD59-A6C34878D82A}">
                    <a16:rowId xmlns:a16="http://schemas.microsoft.com/office/drawing/2014/main" val="10001"/>
                  </a:ext>
                </a:extLst>
              </a:tr>
              <a:tr h="3878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dirty="0"/>
                        <a:t>Limonade</a:t>
                      </a:r>
                    </a:p>
                  </a:txBody>
                  <a:tcPr/>
                </a:tc>
                <a:tc>
                  <a:txBody>
                    <a:bodyPr/>
                    <a:lstStyle/>
                    <a:p>
                      <a:r>
                        <a:rPr lang="fr-CA" sz="1200" b="1" dirty="0"/>
                        <a:t>Matcha</a:t>
                      </a:r>
                    </a:p>
                  </a:txBody>
                  <a:tcPr/>
                </a:tc>
                <a:tc>
                  <a:txBody>
                    <a:bodyPr/>
                    <a:lstStyle/>
                    <a:p>
                      <a:r>
                        <a:rPr lang="fr-CA" sz="1200" b="1" dirty="0"/>
                        <a:t>Jujube</a:t>
                      </a:r>
                    </a:p>
                  </a:txBody>
                  <a:tcPr/>
                </a:tc>
                <a:tc>
                  <a:txBody>
                    <a:bodyPr/>
                    <a:lstStyle/>
                    <a:p>
                      <a:r>
                        <a:rPr lang="fr-CA" sz="1200" b="1" dirty="0"/>
                        <a:t>Sharpie</a:t>
                      </a:r>
                    </a:p>
                  </a:txBody>
                  <a:tcPr/>
                </a:tc>
                <a:tc>
                  <a:txBody>
                    <a:bodyPr/>
                    <a:lstStyle/>
                    <a:p>
                      <a:endParaRPr lang="fr-CA" sz="1200" b="1" dirty="0"/>
                    </a:p>
                  </a:txBody>
                  <a:tcPr/>
                </a:tc>
                <a:tc>
                  <a:txBody>
                    <a:bodyPr/>
                    <a:lstStyle/>
                    <a:p>
                      <a:endParaRPr lang="fr-CA" sz="1200" b="1" dirty="0"/>
                    </a:p>
                  </a:txBody>
                  <a:tcPr/>
                </a:tc>
                <a:tc>
                  <a:txBody>
                    <a:bodyPr/>
                    <a:lstStyle/>
                    <a:p>
                      <a:endParaRPr lang="fr-CA" sz="1200" b="1" dirty="0"/>
                    </a:p>
                  </a:txBody>
                  <a:tcPr/>
                </a:tc>
                <a:extLst>
                  <a:ext uri="{0D108BD9-81ED-4DB2-BD59-A6C34878D82A}">
                    <a16:rowId xmlns:a16="http://schemas.microsoft.com/office/drawing/2014/main" val="10002"/>
                  </a:ext>
                </a:extLst>
              </a:tr>
              <a:tr h="4125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dirty="0"/>
                        <a:t>Avalanche</a:t>
                      </a:r>
                    </a:p>
                  </a:txBody>
                  <a:tcPr/>
                </a:tc>
                <a:tc>
                  <a:txBody>
                    <a:bodyPr/>
                    <a:lstStyle/>
                    <a:p>
                      <a:r>
                        <a:rPr lang="fr-CA" sz="1200" b="1" dirty="0"/>
                        <a:t>Yeehaw</a:t>
                      </a:r>
                    </a:p>
                  </a:txBody>
                  <a:tcPr/>
                </a:tc>
                <a:tc>
                  <a:txBody>
                    <a:bodyPr/>
                    <a:lstStyle/>
                    <a:p>
                      <a:endParaRPr lang="fr-CA" sz="1200" b="1" dirty="0"/>
                    </a:p>
                  </a:txBody>
                  <a:tcPr/>
                </a:tc>
                <a:tc>
                  <a:txBody>
                    <a:bodyPr/>
                    <a:lstStyle/>
                    <a:p>
                      <a:endParaRPr lang="fr-CA" sz="1200" b="1" dirty="0"/>
                    </a:p>
                  </a:txBody>
                  <a:tcPr/>
                </a:tc>
                <a:tc>
                  <a:txBody>
                    <a:bodyPr/>
                    <a:lstStyle/>
                    <a:p>
                      <a:endParaRPr lang="fr-CA" sz="1200" b="1" dirty="0"/>
                    </a:p>
                  </a:txBody>
                  <a:tcPr/>
                </a:tc>
                <a:tc>
                  <a:txBody>
                    <a:bodyPr/>
                    <a:lstStyle/>
                    <a:p>
                      <a:endParaRPr lang="fr-CA" sz="1200" b="1" dirty="0"/>
                    </a:p>
                  </a:txBody>
                  <a:tcPr/>
                </a:tc>
                <a:tc>
                  <a:txBody>
                    <a:bodyPr/>
                    <a:lstStyle/>
                    <a:p>
                      <a:endParaRPr lang="fr-CA" sz="1200" b="1" dirty="0"/>
                    </a:p>
                  </a:txBody>
                  <a:tcPr/>
                </a:tc>
                <a:extLst>
                  <a:ext uri="{0D108BD9-81ED-4DB2-BD59-A6C34878D82A}">
                    <a16:rowId xmlns:a16="http://schemas.microsoft.com/office/drawing/2014/main" val="10003"/>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28031133"/>
              </p:ext>
            </p:extLst>
          </p:nvPr>
        </p:nvGraphicFramePr>
        <p:xfrm>
          <a:off x="1744852" y="4822095"/>
          <a:ext cx="2438400" cy="183875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tblGrid>
              <a:tr h="385978">
                <a:tc>
                  <a:txBody>
                    <a:bodyPr/>
                    <a:lstStyle/>
                    <a:p>
                      <a:r>
                        <a:rPr lang="fr-CA" dirty="0"/>
                        <a:t>Accompagnateurs</a:t>
                      </a:r>
                    </a:p>
                  </a:txBody>
                  <a:tcPr/>
                </a:tc>
                <a:extLst>
                  <a:ext uri="{0D108BD9-81ED-4DB2-BD59-A6C34878D82A}">
                    <a16:rowId xmlns:a16="http://schemas.microsoft.com/office/drawing/2014/main" val="10000"/>
                  </a:ext>
                </a:extLst>
              </a:tr>
              <a:tr h="294844">
                <a:tc>
                  <a:txBody>
                    <a:bodyPr/>
                    <a:lstStyle/>
                    <a:p>
                      <a:r>
                        <a:rPr lang="fr-CA" sz="1200" b="1" dirty="0"/>
                        <a:t>Gumbo</a:t>
                      </a:r>
                    </a:p>
                  </a:txBody>
                  <a:tcPr/>
                </a:tc>
                <a:extLst>
                  <a:ext uri="{0D108BD9-81ED-4DB2-BD59-A6C34878D82A}">
                    <a16:rowId xmlns:a16="http://schemas.microsoft.com/office/drawing/2014/main" val="10001"/>
                  </a:ext>
                </a:extLst>
              </a:tr>
              <a:tr h="385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dirty="0"/>
                        <a:t>Pop-Corn</a:t>
                      </a:r>
                    </a:p>
                  </a:txBody>
                  <a:tcPr/>
                </a:tc>
                <a:extLst>
                  <a:ext uri="{0D108BD9-81ED-4DB2-BD59-A6C34878D82A}">
                    <a16:rowId xmlns:a16="http://schemas.microsoft.com/office/drawing/2014/main" val="10002"/>
                  </a:ext>
                </a:extLst>
              </a:tr>
              <a:tr h="385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dirty="0"/>
                        <a:t>Sprite</a:t>
                      </a:r>
                    </a:p>
                  </a:txBody>
                  <a:tcPr/>
                </a:tc>
                <a:extLst>
                  <a:ext uri="{0D108BD9-81ED-4DB2-BD59-A6C34878D82A}">
                    <a16:rowId xmlns:a16="http://schemas.microsoft.com/office/drawing/2014/main" val="2482355453"/>
                  </a:ext>
                </a:extLst>
              </a:tr>
              <a:tr h="385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dirty="0"/>
                        <a:t>Coconut</a:t>
                      </a:r>
                    </a:p>
                  </a:txBody>
                  <a:tcPr/>
                </a:tc>
                <a:extLst>
                  <a:ext uri="{0D108BD9-81ED-4DB2-BD59-A6C34878D82A}">
                    <a16:rowId xmlns:a16="http://schemas.microsoft.com/office/drawing/2014/main" val="160052175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00750663"/>
              </p:ext>
            </p:extLst>
          </p:nvPr>
        </p:nvGraphicFramePr>
        <p:xfrm>
          <a:off x="4588040" y="4822095"/>
          <a:ext cx="2438400" cy="1066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tblGrid>
              <a:tr h="385978">
                <a:tc>
                  <a:txBody>
                    <a:bodyPr/>
                    <a:lstStyle/>
                    <a:p>
                      <a:r>
                        <a:rPr lang="fr-CA" dirty="0"/>
                        <a:t>Service</a:t>
                      </a:r>
                      <a:r>
                        <a:rPr lang="fr-CA" baseline="0" dirty="0"/>
                        <a:t> de garde</a:t>
                      </a:r>
                      <a:endParaRPr lang="fr-CA" dirty="0"/>
                    </a:p>
                  </a:txBody>
                  <a:tcPr/>
                </a:tc>
                <a:extLst>
                  <a:ext uri="{0D108BD9-81ED-4DB2-BD59-A6C34878D82A}">
                    <a16:rowId xmlns:a16="http://schemas.microsoft.com/office/drawing/2014/main" val="10000"/>
                  </a:ext>
                </a:extLst>
              </a:tr>
              <a:tr h="294844">
                <a:tc>
                  <a:txBody>
                    <a:bodyPr/>
                    <a:lstStyle/>
                    <a:p>
                      <a:r>
                        <a:rPr lang="fr-CA" sz="1200" b="1" dirty="0"/>
                        <a:t>Kitkat</a:t>
                      </a:r>
                    </a:p>
                  </a:txBody>
                  <a:tcPr/>
                </a:tc>
                <a:extLst>
                  <a:ext uri="{0D108BD9-81ED-4DB2-BD59-A6C34878D82A}">
                    <a16:rowId xmlns:a16="http://schemas.microsoft.com/office/drawing/2014/main" val="10001"/>
                  </a:ext>
                </a:extLst>
              </a:tr>
              <a:tr h="385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b="1" dirty="0"/>
                        <a:t>Tacos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6347698"/>
      </p:ext>
    </p:extLst>
  </p:cSld>
  <p:clrMapOvr>
    <a:masterClrMapping/>
  </p:clrMapOvr>
  <p:transition spd="slow" advClick="0" advTm="2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856" y="390641"/>
            <a:ext cx="6589199" cy="1280890"/>
          </a:xfrm>
        </p:spPr>
        <p:txBody>
          <a:bodyPr/>
          <a:lstStyle/>
          <a:p>
            <a:pPr algn="ctr"/>
            <a:r>
              <a:rPr lang="fr-CA" dirty="0"/>
              <a:t>Dates, horaire, inscription</a:t>
            </a:r>
          </a:p>
        </p:txBody>
      </p:sp>
      <p:sp>
        <p:nvSpPr>
          <p:cNvPr id="3" name="Espace réservé du contenu 2"/>
          <p:cNvSpPr>
            <a:spLocks noGrp="1"/>
          </p:cNvSpPr>
          <p:nvPr>
            <p:ph idx="1"/>
          </p:nvPr>
        </p:nvSpPr>
        <p:spPr>
          <a:xfrm>
            <a:off x="356615" y="4191000"/>
            <a:ext cx="6477000" cy="2076035"/>
          </a:xfrm>
        </p:spPr>
        <p:txBody>
          <a:bodyPr/>
          <a:lstStyle/>
          <a:p>
            <a:endParaRPr lang="fr-CA" dirty="0"/>
          </a:p>
          <a:p>
            <a:r>
              <a:rPr lang="fr-CA" dirty="0"/>
              <a:t>Les inscriptions du service de garde pour les semaines 2 à 9 seront ouvertes à partir du 21 juin.</a:t>
            </a:r>
          </a:p>
          <a:p>
            <a:endParaRPr lang="fr-CA" dirty="0">
              <a:solidFill>
                <a:srgbClr val="FF0000"/>
              </a:solidFill>
            </a:endParaRPr>
          </a:p>
          <a:p>
            <a:pPr marL="0" indent="0">
              <a:buNone/>
            </a:pPr>
            <a:endParaRPr lang="fr-CA" dirty="0"/>
          </a:p>
        </p:txBody>
      </p:sp>
      <p:sp>
        <p:nvSpPr>
          <p:cNvPr id="7" name="Espace réservé du contenu 2"/>
          <p:cNvSpPr txBox="1">
            <a:spLocks/>
          </p:cNvSpPr>
          <p:nvPr/>
        </p:nvSpPr>
        <p:spPr>
          <a:xfrm>
            <a:off x="380999" y="1151998"/>
            <a:ext cx="6697055" cy="281040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fr-CA" dirty="0"/>
          </a:p>
          <a:p>
            <a:r>
              <a:rPr lang="fr-CA" dirty="0"/>
              <a:t>Neuf semaines de camp de jour :</a:t>
            </a:r>
          </a:p>
          <a:p>
            <a:endParaRPr lang="fr-CA" dirty="0"/>
          </a:p>
          <a:p>
            <a:pPr lvl="1">
              <a:buFont typeface="Wingdings" panose="05000000000000000000" pitchFamily="2" charset="2"/>
              <a:buChar char="Ø"/>
            </a:pPr>
            <a:r>
              <a:rPr lang="fr-CA" dirty="0"/>
              <a:t>Du 27 juin au 26 août </a:t>
            </a:r>
          </a:p>
          <a:p>
            <a:pPr lvl="1">
              <a:buFont typeface="Wingdings" panose="05000000000000000000" pitchFamily="2" charset="2"/>
              <a:buChar char="Ø"/>
            </a:pPr>
            <a:r>
              <a:rPr lang="fr-CA" dirty="0"/>
              <a:t>9</a:t>
            </a:r>
            <a:r>
              <a:rPr lang="fr-CA" baseline="30000" dirty="0"/>
              <a:t>e</a:t>
            </a:r>
            <a:r>
              <a:rPr lang="fr-CA" dirty="0"/>
              <a:t> semaine à capacité réduite</a:t>
            </a:r>
          </a:p>
          <a:p>
            <a:pPr lvl="1">
              <a:buFont typeface="Wingdings" panose="05000000000000000000" pitchFamily="2" charset="2"/>
              <a:buChar char="Ø"/>
            </a:pPr>
            <a:r>
              <a:rPr lang="fr-CA" dirty="0"/>
              <a:t>Ouvert le 1</a:t>
            </a:r>
            <a:r>
              <a:rPr lang="fr-CA" baseline="30000" dirty="0"/>
              <a:t>er</a:t>
            </a:r>
            <a:r>
              <a:rPr lang="fr-CA" dirty="0"/>
              <a:t> juillet</a:t>
            </a:r>
          </a:p>
          <a:p>
            <a:pPr lvl="1">
              <a:buFont typeface="Wingdings" panose="05000000000000000000" pitchFamily="2" charset="2"/>
              <a:buChar char="Ø"/>
            </a:pPr>
            <a:r>
              <a:rPr lang="fr-CA" dirty="0"/>
              <a:t>Le service de garde est en opération de 7 h à 9 h et de 16 h à 18 h. Les heures du camp de jour sont de 9 h à 16 h.</a:t>
            </a:r>
          </a:p>
        </p:txBody>
      </p:sp>
    </p:spTree>
  </p:cSld>
  <p:clrMapOvr>
    <a:masterClrMapping/>
  </p:clrMapOvr>
  <p:transition spd="slow" advClick="0"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8800" y="474984"/>
            <a:ext cx="6589199" cy="1280890"/>
          </a:xfrm>
        </p:spPr>
        <p:txBody>
          <a:bodyPr>
            <a:normAutofit/>
          </a:bodyPr>
          <a:lstStyle/>
          <a:p>
            <a:pPr algn="ctr"/>
            <a:r>
              <a:rPr lang="fr-CA" dirty="0"/>
              <a:t>Présentation des lieux où se déroule le camp de jour</a:t>
            </a:r>
          </a:p>
        </p:txBody>
      </p:sp>
      <p:sp>
        <p:nvSpPr>
          <p:cNvPr id="3" name="Espace réservé du contenu 2"/>
          <p:cNvSpPr>
            <a:spLocks noGrp="1"/>
          </p:cNvSpPr>
          <p:nvPr>
            <p:ph idx="1"/>
          </p:nvPr>
        </p:nvSpPr>
        <p:spPr>
          <a:xfrm>
            <a:off x="1048800" y="1714500"/>
            <a:ext cx="7010400" cy="3429000"/>
          </a:xfrm>
        </p:spPr>
        <p:txBody>
          <a:bodyPr>
            <a:normAutofit fontScale="92500" lnSpcReduction="20000"/>
          </a:bodyPr>
          <a:lstStyle/>
          <a:p>
            <a:r>
              <a:rPr lang="fr-CA" dirty="0"/>
              <a:t>Carrefour Notre-Dame</a:t>
            </a:r>
          </a:p>
          <a:p>
            <a:pPr lvl="1">
              <a:buFont typeface="Arial" panose="020B0604020202020204" pitchFamily="34" charset="0"/>
              <a:buChar char="•"/>
            </a:pPr>
            <a:r>
              <a:rPr lang="fr-CA" dirty="0"/>
              <a:t>Semaine 1 à 9 (Du 27 juin au 26 août)</a:t>
            </a:r>
          </a:p>
          <a:p>
            <a:r>
              <a:rPr lang="fr-CA" dirty="0"/>
              <a:t>Parc des Éperviers</a:t>
            </a:r>
          </a:p>
          <a:p>
            <a:r>
              <a:rPr lang="fr-CA" dirty="0"/>
              <a:t>Gymnase de l’école de la Samare</a:t>
            </a:r>
          </a:p>
          <a:p>
            <a:r>
              <a:rPr lang="fr-CA" dirty="0"/>
              <a:t>Centre nautique</a:t>
            </a:r>
          </a:p>
          <a:p>
            <a:pPr lvl="1">
              <a:buFont typeface="Arial" panose="020B0604020202020204" pitchFamily="34" charset="0"/>
              <a:buChar char="•"/>
            </a:pPr>
            <a:r>
              <a:rPr lang="fr-CA" dirty="0"/>
              <a:t>3</a:t>
            </a:r>
            <a:r>
              <a:rPr lang="fr-CA" baseline="30000" dirty="0"/>
              <a:t>e</a:t>
            </a:r>
            <a:r>
              <a:rPr lang="fr-CA" dirty="0"/>
              <a:t> année à Ados</a:t>
            </a:r>
          </a:p>
          <a:p>
            <a:r>
              <a:rPr lang="fr-CA" dirty="0"/>
              <a:t>Piscine Fatima</a:t>
            </a:r>
          </a:p>
          <a:p>
            <a:pPr lvl="1">
              <a:buFont typeface="Arial" panose="020B0604020202020204" pitchFamily="34" charset="0"/>
              <a:buChar char="•"/>
            </a:pPr>
            <a:r>
              <a:rPr lang="fr-CA" dirty="0"/>
              <a:t>Tous les campeurs</a:t>
            </a:r>
          </a:p>
          <a:p>
            <a:r>
              <a:rPr lang="fr-CA" dirty="0"/>
              <a:t>Piscine de Pincourt</a:t>
            </a:r>
          </a:p>
          <a:p>
            <a:pPr lvl="1">
              <a:buFont typeface="Arial" panose="020B0604020202020204" pitchFamily="34" charset="0"/>
              <a:buChar char="•"/>
            </a:pPr>
            <a:r>
              <a:rPr lang="fr-CA" dirty="0"/>
              <a:t>Maternelle à 2</a:t>
            </a:r>
            <a:r>
              <a:rPr lang="fr-CA" baseline="30000" dirty="0"/>
              <a:t>e</a:t>
            </a:r>
            <a:r>
              <a:rPr lang="fr-CA" dirty="0"/>
              <a:t> année</a:t>
            </a:r>
          </a:p>
        </p:txBody>
      </p:sp>
      <p:pic>
        <p:nvPicPr>
          <p:cNvPr id="4" name="Image 3"/>
          <p:cNvPicPr>
            <a:picLocks noChangeAspect="1"/>
          </p:cNvPicPr>
          <p:nvPr/>
        </p:nvPicPr>
        <p:blipFill>
          <a:blip r:embed="rId3" cstate="print"/>
          <a:stretch>
            <a:fillRect/>
          </a:stretch>
        </p:blipFill>
        <p:spPr>
          <a:xfrm>
            <a:off x="2136360" y="4724400"/>
            <a:ext cx="4871280" cy="2352894"/>
          </a:xfrm>
          <a:prstGeom prst="rect">
            <a:avLst/>
          </a:prstGeom>
        </p:spPr>
      </p:pic>
    </p:spTree>
  </p:cSld>
  <p:clrMapOvr>
    <a:masterClrMapping/>
  </p:clrMapOvr>
  <p:transition spd="slow" advClick="0"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6172200" cy="1295399"/>
          </a:xfrm>
        </p:spPr>
        <p:txBody>
          <a:bodyPr>
            <a:normAutofit fontScale="90000"/>
          </a:bodyPr>
          <a:lstStyle/>
          <a:p>
            <a:pPr algn="ctr"/>
            <a:r>
              <a:rPr lang="fr-CA" dirty="0"/>
              <a:t>Le programme d’accompagnement du Camp de jour NDIP</a:t>
            </a:r>
          </a:p>
        </p:txBody>
      </p:sp>
      <p:sp>
        <p:nvSpPr>
          <p:cNvPr id="3" name="Espace réservé du contenu 2"/>
          <p:cNvSpPr>
            <a:spLocks noGrp="1"/>
          </p:cNvSpPr>
          <p:nvPr>
            <p:ph idx="1"/>
          </p:nvPr>
        </p:nvSpPr>
        <p:spPr>
          <a:xfrm>
            <a:off x="1219200" y="2209800"/>
            <a:ext cx="5181600" cy="3353117"/>
          </a:xfrm>
        </p:spPr>
        <p:txBody>
          <a:bodyPr/>
          <a:lstStyle/>
          <a:p>
            <a:endParaRPr lang="fr-CA" dirty="0"/>
          </a:p>
          <a:p>
            <a:r>
              <a:rPr lang="fr-CA" dirty="0"/>
              <a:t>Explication du </a:t>
            </a:r>
            <a:r>
              <a:rPr lang="fr-CA"/>
              <a:t>programme et des ratios</a:t>
            </a:r>
            <a:endParaRPr lang="fr-CA" dirty="0"/>
          </a:p>
          <a:p>
            <a:endParaRPr lang="fr-CA" dirty="0"/>
          </a:p>
          <a:p>
            <a:r>
              <a:rPr lang="fr-CA" dirty="0"/>
              <a:t>Enfants à besoins particuliers </a:t>
            </a:r>
          </a:p>
          <a:p>
            <a:endParaRPr lang="fr-CA" dirty="0"/>
          </a:p>
          <a:p>
            <a:pPr>
              <a:buNone/>
            </a:pPr>
            <a:endParaRPr lang="fr-CA" dirty="0"/>
          </a:p>
        </p:txBody>
      </p:sp>
      <p:pic>
        <p:nvPicPr>
          <p:cNvPr id="7174" name="Picture 6" descr="Premium Vector | Cute kid boy and girl holding hand and go to school  together">
            <a:extLst>
              <a:ext uri="{FF2B5EF4-FFF2-40B4-BE49-F238E27FC236}">
                <a16:creationId xmlns:a16="http://schemas.microsoft.com/office/drawing/2014/main" id="{87A15163-143B-4B86-8747-461B7EC03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4075817"/>
            <a:ext cx="3286125" cy="2782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81000"/>
            <a:ext cx="6589199" cy="1280890"/>
          </a:xfrm>
        </p:spPr>
        <p:txBody>
          <a:bodyPr>
            <a:normAutofit/>
          </a:bodyPr>
          <a:lstStyle/>
          <a:p>
            <a:pPr algn="ctr"/>
            <a:r>
              <a:rPr lang="fr-CA" dirty="0"/>
              <a:t>Le sac à dos du parfait campeur</a:t>
            </a:r>
          </a:p>
        </p:txBody>
      </p:sp>
      <p:sp>
        <p:nvSpPr>
          <p:cNvPr id="3" name="Espace réservé du contenu 2"/>
          <p:cNvSpPr>
            <a:spLocks noGrp="1"/>
          </p:cNvSpPr>
          <p:nvPr>
            <p:ph idx="1"/>
          </p:nvPr>
        </p:nvSpPr>
        <p:spPr>
          <a:xfrm>
            <a:off x="533400" y="2116366"/>
            <a:ext cx="7086600" cy="3217633"/>
          </a:xfrm>
        </p:spPr>
        <p:txBody>
          <a:bodyPr>
            <a:normAutofit lnSpcReduction="10000"/>
          </a:bodyPr>
          <a:lstStyle/>
          <a:p>
            <a:r>
              <a:rPr lang="fr-CA" dirty="0"/>
              <a:t>Lunch froid (au moins 2 collations) : aucun frigo sur place donc prévoir un bloc réfrigérant dans la boîte à lunch</a:t>
            </a:r>
          </a:p>
          <a:p>
            <a:r>
              <a:rPr lang="fr-CA" dirty="0"/>
              <a:t>Bouteille d’eau </a:t>
            </a:r>
          </a:p>
          <a:p>
            <a:r>
              <a:rPr lang="fr-CA" dirty="0"/>
              <a:t>Maillot de bain et serviette</a:t>
            </a:r>
          </a:p>
          <a:p>
            <a:r>
              <a:rPr lang="fr-CA" dirty="0"/>
              <a:t>Crème solaire : nous vous enverrons un courriel lorsque la bouteille de crème solaire de votre enfant sera presque vide pour la remplacer.</a:t>
            </a:r>
          </a:p>
          <a:p>
            <a:r>
              <a:rPr lang="fr-CA" dirty="0"/>
              <a:t>Chasse-moustiques : nous vous enverrons un courriel lorsque la bouteille de chasse-moustiques de votre enfant sera presque vide pour la remplacer.</a:t>
            </a:r>
          </a:p>
        </p:txBody>
      </p:sp>
      <p:pic>
        <p:nvPicPr>
          <p:cNvPr id="5122" name="Picture 2" descr="Download Blue &amp; Yellow Backpack Clipart - Blue Backpack Clip 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2806">
            <a:off x="1829547" y="5129433"/>
            <a:ext cx="1617709" cy="16265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scola &amp; Formatura - School Lunch Box Clipart - Free Transparen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5053" y="5638800"/>
            <a:ext cx="1031736" cy="1048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fade/>
  </p:transition>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3170</TotalTime>
  <Words>1258</Words>
  <Application>Microsoft Office PowerPoint</Application>
  <PresentationFormat>Affichage à l'écran (4:3)</PresentationFormat>
  <Paragraphs>153</Paragraphs>
  <Slides>20</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Trebuchet MS</vt:lpstr>
      <vt:lpstr>Wingdings</vt:lpstr>
      <vt:lpstr>Wingdings 3</vt:lpstr>
      <vt:lpstr>Facette</vt:lpstr>
      <vt:lpstr>Rencontre  de parents Été 2022</vt:lpstr>
      <vt:lpstr>Mot de la mairesse Danie Deschênes</vt:lpstr>
      <vt:lpstr>Accréditation</vt:lpstr>
      <vt:lpstr>Présentation de l’équipe de coordination</vt:lpstr>
      <vt:lpstr>Présentation de l’équipe</vt:lpstr>
      <vt:lpstr>Dates, horaire, inscription</vt:lpstr>
      <vt:lpstr>Présentation des lieux où se déroule le camp de jour</vt:lpstr>
      <vt:lpstr>Le programme d’accompagnement du Camp de jour NDIP</vt:lpstr>
      <vt:lpstr>Le sac à dos du parfait campeur</vt:lpstr>
      <vt:lpstr>Politique d’administration des médicaments</vt:lpstr>
      <vt:lpstr> Code de vie et règlements</vt:lpstr>
      <vt:lpstr>Règles et hygiène concernant la COVID-19</vt:lpstr>
      <vt:lpstr>Procédures en cas de symptômes de la COVID-19</vt:lpstr>
      <vt:lpstr>Procédures d’arrivée et de départ</vt:lpstr>
      <vt:lpstr>Fonctionnement du service de garde</vt:lpstr>
      <vt:lpstr>Programmation pour l’été 2022</vt:lpstr>
      <vt:lpstr>La thématique de l’été</vt:lpstr>
      <vt:lpstr>Communication pendant l’été</vt:lpstr>
      <vt:lpstr>Présentation des autres intervenants</vt:lpstr>
      <vt:lpstr>Merci de nous faire confiance cet été!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 des parents Été 2016</dc:title>
  <dc:creator>Chloe</dc:creator>
  <cp:lastModifiedBy>Loisir</cp:lastModifiedBy>
  <cp:revision>187</cp:revision>
  <cp:lastPrinted>2021-06-10T13:34:57Z</cp:lastPrinted>
  <dcterms:created xsi:type="dcterms:W3CDTF">2006-08-16T00:00:00Z</dcterms:created>
  <dcterms:modified xsi:type="dcterms:W3CDTF">2022-06-06T16:49:41Z</dcterms:modified>
</cp:coreProperties>
</file>